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53"/>
  </p:notesMasterIdLst>
  <p:handoutMasterIdLst>
    <p:handoutMasterId r:id="rId54"/>
  </p:handoutMasterIdLst>
  <p:sldIdLst>
    <p:sldId id="256" r:id="rId3"/>
    <p:sldId id="276" r:id="rId4"/>
    <p:sldId id="277" r:id="rId5"/>
    <p:sldId id="278" r:id="rId6"/>
    <p:sldId id="279" r:id="rId7"/>
    <p:sldId id="280" r:id="rId8"/>
    <p:sldId id="313" r:id="rId9"/>
    <p:sldId id="281" r:id="rId10"/>
    <p:sldId id="283" r:id="rId11"/>
    <p:sldId id="284" r:id="rId12"/>
    <p:sldId id="315" r:id="rId13"/>
    <p:sldId id="316" r:id="rId14"/>
    <p:sldId id="317" r:id="rId15"/>
    <p:sldId id="314" r:id="rId16"/>
    <p:sldId id="285" r:id="rId17"/>
    <p:sldId id="286" r:id="rId18"/>
    <p:sldId id="287" r:id="rId19"/>
    <p:sldId id="318" r:id="rId20"/>
    <p:sldId id="319" r:id="rId21"/>
    <p:sldId id="333" r:id="rId22"/>
    <p:sldId id="288" r:id="rId23"/>
    <p:sldId id="322" r:id="rId24"/>
    <p:sldId id="323" r:id="rId25"/>
    <p:sldId id="324" r:id="rId26"/>
    <p:sldId id="328" r:id="rId27"/>
    <p:sldId id="329" r:id="rId28"/>
    <p:sldId id="292" r:id="rId29"/>
    <p:sldId id="331" r:id="rId30"/>
    <p:sldId id="290" r:id="rId31"/>
    <p:sldId id="332" r:id="rId32"/>
    <p:sldId id="293" r:id="rId33"/>
    <p:sldId id="294" r:id="rId34"/>
    <p:sldId id="295" r:id="rId35"/>
    <p:sldId id="296" r:id="rId36"/>
    <p:sldId id="297" r:id="rId37"/>
    <p:sldId id="299" r:id="rId38"/>
    <p:sldId id="298" r:id="rId39"/>
    <p:sldId id="300" r:id="rId40"/>
    <p:sldId id="301" r:id="rId41"/>
    <p:sldId id="302" r:id="rId42"/>
    <p:sldId id="303" r:id="rId43"/>
    <p:sldId id="305" r:id="rId44"/>
    <p:sldId id="306" r:id="rId45"/>
    <p:sldId id="307" r:id="rId46"/>
    <p:sldId id="308" r:id="rId47"/>
    <p:sldId id="309" r:id="rId48"/>
    <p:sldId id="304" r:id="rId49"/>
    <p:sldId id="310" r:id="rId50"/>
    <p:sldId id="312" r:id="rId51"/>
    <p:sldId id="311" r:id="rId52"/>
  </p:sldIdLst>
  <p:sldSz cx="9144000" cy="6858000" type="screen4x3"/>
  <p:notesSz cx="7019925" cy="930592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Osaka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4021"/>
    <a:srgbClr val="DDDDDD"/>
    <a:srgbClr val="B6C6D2"/>
    <a:srgbClr val="A6BFD1"/>
    <a:srgbClr val="B0B0B0"/>
    <a:srgbClr val="5061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485" autoAdjust="0"/>
  </p:normalViewPr>
  <p:slideViewPr>
    <p:cSldViewPr>
      <p:cViewPr varScale="1">
        <p:scale>
          <a:sx n="55" d="100"/>
          <a:sy n="55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fld id="{1283C7C5-9C6D-497B-9A9B-B8B880D2C8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54550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21188"/>
            <a:ext cx="5149850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Times" pitchFamily="18" charset="0"/>
              </a:defRPr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3" rIns="93287" bIns="4664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" pitchFamily="18" charset="0"/>
              </a:defRPr>
            </a:lvl1pPr>
          </a:lstStyle>
          <a:p>
            <a:fld id="{981677D7-C9EC-4CCA-93B6-6E39309566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Osaka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0" y="-1588"/>
          <a:ext cx="9144000" cy="6859588"/>
        </p:xfrm>
        <a:graphic>
          <a:graphicData uri="http://schemas.openxmlformats.org/presentationml/2006/ole">
            <p:oleObj spid="_x0000_s3088" name="Image" r:id="rId3" imgW="16253968" imgH="12190476" progId="Photoshop.Image.10">
              <p:embed/>
            </p:oleObj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974975"/>
            <a:ext cx="8153400" cy="449263"/>
          </a:xfrm>
        </p:spPr>
        <p:txBody>
          <a:bodyPr/>
          <a:lstStyle>
            <a:lvl1pPr>
              <a:defRPr sz="2600" b="0">
                <a:solidFill>
                  <a:srgbClr val="DDDDD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350" y="5127625"/>
            <a:ext cx="5505450" cy="338138"/>
          </a:xfrm>
        </p:spPr>
        <p:txBody>
          <a:bodyPr anchor="ctr"/>
          <a:lstStyle>
            <a:lvl1pPr>
              <a:defRPr sz="1700">
                <a:solidFill>
                  <a:srgbClr val="50616E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533400" y="3513138"/>
            <a:ext cx="2590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1500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485775" y="6537325"/>
            <a:ext cx="3048000" cy="168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00">
                <a:solidFill>
                  <a:srgbClr val="50616E"/>
                </a:solidFill>
              </a:rPr>
              <a:t>Copyright © 2011 by K&amp;L Gates LLP. 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087438"/>
            <a:ext cx="2038350" cy="2759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7438"/>
            <a:ext cx="5962650" cy="2759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2628900" cy="121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8500" y="2514600"/>
            <a:ext cx="2628900" cy="121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2514600"/>
            <a:ext cx="226695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14600"/>
            <a:ext cx="664845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06575"/>
            <a:ext cx="4000500" cy="2039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06575"/>
            <a:ext cx="4000500" cy="2039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0" name="Picture 26" descr="PPT_Namefooter_gray_lef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56375"/>
            <a:ext cx="9140825" cy="304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87438"/>
            <a:ext cx="807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06575"/>
            <a:ext cx="81534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965200"/>
            <a:ext cx="9144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PPT_Head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31300" cy="722313"/>
          </a:xfrm>
          <a:prstGeom prst="rect">
            <a:avLst/>
          </a:prstGeom>
          <a:noFill/>
        </p:spPr>
      </p:pic>
      <p:sp>
        <p:nvSpPr>
          <p:cNvPr id="1051" name="Text Box 27"/>
          <p:cNvSpPr txBox="1">
            <a:spLocks noChangeArrowheads="1"/>
          </p:cNvSpPr>
          <p:nvPr/>
        </p:nvSpPr>
        <p:spPr bwMode="auto">
          <a:xfrm>
            <a:off x="8229600" y="6613525"/>
            <a:ext cx="762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r">
              <a:spcBef>
                <a:spcPct val="50000"/>
              </a:spcBef>
            </a:pPr>
            <a:fld id="{5B4559A7-D3A8-4311-92C7-E6594C0D4765}" type="slidenum">
              <a:rPr lang="en-US" sz="1000">
                <a:solidFill>
                  <a:srgbClr val="DDDDDD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US" sz="100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Osaka" pitchFamily="1" charset="-128"/>
        </a:defRPr>
      </a:lvl9pPr>
    </p:titleStyle>
    <p:bodyStyle>
      <a:lvl1pPr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chemeClr val="accent1"/>
        </a:buClr>
        <a:buFont typeface="Wingdings" pitchFamily="2" charset="2"/>
        <a:defRPr sz="26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2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8000"/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§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45000"/>
        <a:buFont typeface="Wingdings" pitchFamily="2" charset="2"/>
        <a:buChar char="q"/>
        <a:defRPr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983" name="Picture 7" descr="90527_2891_PPT_divider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72600" y="6781800"/>
            <a:ext cx="152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14600"/>
            <a:ext cx="5410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4985" name="Rectangle 9"/>
          <p:cNvSpPr>
            <a:spLocks noChangeArrowheads="1"/>
          </p:cNvSpPr>
          <p:nvPr/>
        </p:nvSpPr>
        <p:spPr bwMode="auto">
          <a:xfrm>
            <a:off x="6858000" y="6610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fld id="{490A2016-4F76-44BC-8EA6-AD2BAAE0AB66}" type="slidenum">
              <a:rPr lang="en-US" sz="1000">
                <a:solidFill>
                  <a:srgbClr val="DDDDDD"/>
                </a:solidFill>
              </a:rPr>
              <a:pPr algn="r"/>
              <a:t>‹#›</a:t>
            </a:fld>
            <a:endParaRPr lang="en-US" sz="100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>
          <a:solidFill>
            <a:srgbClr val="DDDDD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974975"/>
            <a:ext cx="7086600" cy="44926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Start-Up Funding: Avoiding the Pitfalls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350" y="4992688"/>
            <a:ext cx="3263900" cy="6096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David J. Lehman</a:t>
            </a:r>
          </a:p>
          <a:p>
            <a:r>
              <a:rPr lang="en-US">
                <a:solidFill>
                  <a:schemeClr val="tx1"/>
                </a:solidFill>
              </a:rPr>
              <a:t>September 13,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Blue Sky Laws (State Requirements)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797300"/>
          </a:xfrm>
        </p:spPr>
        <p:txBody>
          <a:bodyPr/>
          <a:lstStyle/>
          <a:p>
            <a:pPr lvl="1"/>
            <a:r>
              <a:rPr lang="en-US"/>
              <a:t>State-by-state regulation</a:t>
            </a:r>
          </a:p>
          <a:p>
            <a:pPr lvl="1"/>
            <a:r>
              <a:rPr lang="en-US"/>
              <a:t>National Securities Markets Improvements Act of 1996</a:t>
            </a:r>
          </a:p>
          <a:p>
            <a:pPr lvl="2"/>
            <a:r>
              <a:rPr lang="en-US"/>
              <a:t>Preempts state regulation</a:t>
            </a:r>
          </a:p>
          <a:p>
            <a:pPr lvl="2"/>
            <a:r>
              <a:rPr lang="en-US"/>
              <a:t>4(2) exemption – Rule 506</a:t>
            </a:r>
          </a:p>
          <a:p>
            <a:pPr lvl="2"/>
            <a:r>
              <a:rPr lang="en-US"/>
              <a:t>Not Rule 504</a:t>
            </a:r>
          </a:p>
          <a:p>
            <a:pPr lvl="2"/>
            <a:r>
              <a:rPr lang="en-US"/>
              <a:t>Still requires notice and filing fees (concession to states)</a:t>
            </a:r>
          </a:p>
          <a:p>
            <a:pPr lvl="1"/>
            <a:r>
              <a:rPr lang="en-US"/>
              <a:t>Check states – Example:  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5350"/>
            <a:ext cx="8077200" cy="860425"/>
          </a:xfrm>
        </p:spPr>
        <p:txBody>
          <a:bodyPr/>
          <a:lstStyle/>
          <a:p>
            <a:r>
              <a:rPr lang="en-US"/>
              <a:t>Jumpstart On Business Startups Act (JOBS Act)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036763"/>
          </a:xfrm>
        </p:spPr>
        <p:txBody>
          <a:bodyPr/>
          <a:lstStyle/>
          <a:p>
            <a:pPr lvl="1"/>
            <a:r>
              <a:rPr lang="en-US"/>
              <a:t>Enacted on April 5, 2012</a:t>
            </a:r>
          </a:p>
          <a:p>
            <a:pPr lvl="1"/>
            <a:r>
              <a:rPr lang="en-US"/>
              <a:t>Proposed Rule 506 Regulations – August 29, 2012</a:t>
            </a:r>
          </a:p>
          <a:p>
            <a:pPr lvl="1"/>
            <a:r>
              <a:rPr lang="en-US"/>
              <a:t>Intent:  Minimize Regulations of Private Offering of Securities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New Rule 506(c)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357563"/>
          </a:xfrm>
        </p:spPr>
        <p:txBody>
          <a:bodyPr/>
          <a:lstStyle/>
          <a:p>
            <a:pPr lvl="1"/>
            <a:r>
              <a:rPr lang="en-US"/>
              <a:t>Eliminates prohibition on General Solicitation</a:t>
            </a:r>
          </a:p>
          <a:p>
            <a:pPr lvl="1"/>
            <a:r>
              <a:rPr lang="en-US"/>
              <a:t>2 Key requirements</a:t>
            </a:r>
          </a:p>
          <a:p>
            <a:pPr lvl="2"/>
            <a:r>
              <a:rPr lang="en-US"/>
              <a:t>Purchasers must </a:t>
            </a:r>
            <a:r>
              <a:rPr lang="en-US" u="sng"/>
              <a:t>all</a:t>
            </a:r>
            <a:r>
              <a:rPr lang="en-US"/>
              <a:t> be accredited investors</a:t>
            </a:r>
          </a:p>
          <a:p>
            <a:pPr lvl="2"/>
            <a:r>
              <a:rPr lang="en-US"/>
              <a:t>Issuers must take reasonable steps to </a:t>
            </a:r>
            <a:r>
              <a:rPr lang="en-US" u="sng"/>
              <a:t>verify </a:t>
            </a:r>
            <a:r>
              <a:rPr lang="en-US"/>
              <a:t>accredited investor status</a:t>
            </a:r>
          </a:p>
          <a:p>
            <a:pPr lvl="1"/>
            <a:r>
              <a:rPr lang="en-US"/>
              <a:t>Issuers must choose between Old Rule 506 and proposed New Rule 506(c)</a:t>
            </a:r>
          </a:p>
          <a:p>
            <a:pPr lvl="1"/>
            <a:r>
              <a:rPr lang="en-US"/>
              <a:t>Regulations </a:t>
            </a:r>
            <a:r>
              <a:rPr lang="en-US" u="sng"/>
              <a:t>not</a:t>
            </a:r>
            <a:r>
              <a:rPr lang="en-US"/>
              <a:t> final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5350"/>
            <a:ext cx="8077200" cy="860425"/>
          </a:xfrm>
        </p:spPr>
        <p:txBody>
          <a:bodyPr/>
          <a:lstStyle/>
          <a:p>
            <a:r>
              <a:rPr lang="en-US"/>
              <a:t>Proposed New Rule 506(c) – Verification Obligations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754563"/>
          </a:xfrm>
        </p:spPr>
        <p:txBody>
          <a:bodyPr/>
          <a:lstStyle/>
          <a:p>
            <a:pPr lvl="1"/>
            <a:r>
              <a:rPr lang="en-US"/>
              <a:t>Factors:</a:t>
            </a:r>
          </a:p>
          <a:p>
            <a:pPr lvl="2"/>
            <a:r>
              <a:rPr lang="en-US"/>
              <a:t>Nature of Purchaser (</a:t>
            </a:r>
            <a:r>
              <a:rPr lang="en-US" u="sng"/>
              <a:t>e.g.</a:t>
            </a:r>
            <a:r>
              <a:rPr lang="en-US"/>
              <a:t>, individual or institution)</a:t>
            </a:r>
          </a:p>
          <a:p>
            <a:pPr lvl="2"/>
            <a:r>
              <a:rPr lang="en-US"/>
              <a:t>Amount and type of Investor (</a:t>
            </a:r>
            <a:r>
              <a:rPr lang="en-US" u="sng"/>
              <a:t>e.g.</a:t>
            </a:r>
            <a:r>
              <a:rPr lang="en-US"/>
              <a:t>, size of investment)</a:t>
            </a:r>
          </a:p>
          <a:p>
            <a:pPr lvl="1"/>
            <a:r>
              <a:rPr lang="en-US"/>
              <a:t>Means of Verification</a:t>
            </a:r>
          </a:p>
          <a:p>
            <a:pPr lvl="2"/>
            <a:r>
              <a:rPr lang="en-US"/>
              <a:t>Publicly available information (</a:t>
            </a:r>
            <a:r>
              <a:rPr lang="en-US" u="sng"/>
              <a:t>e.g.</a:t>
            </a:r>
            <a:r>
              <a:rPr lang="en-US"/>
              <a:t>, SEC)</a:t>
            </a:r>
          </a:p>
          <a:p>
            <a:pPr lvl="2"/>
            <a:r>
              <a:rPr lang="en-US"/>
              <a:t>Third party information (</a:t>
            </a:r>
            <a:r>
              <a:rPr lang="en-US" u="sng"/>
              <a:t>e.g.</a:t>
            </a:r>
            <a:r>
              <a:rPr lang="en-US"/>
              <a:t>, W-2’s)</a:t>
            </a:r>
          </a:p>
          <a:p>
            <a:pPr lvl="2"/>
            <a:r>
              <a:rPr lang="en-US"/>
              <a:t>Third party verification (</a:t>
            </a:r>
            <a:r>
              <a:rPr lang="en-US" u="sng"/>
              <a:t>e.g.</a:t>
            </a:r>
            <a:r>
              <a:rPr lang="en-US"/>
              <a:t>, accountants)</a:t>
            </a:r>
          </a:p>
          <a:p>
            <a:pPr lvl="1"/>
            <a:r>
              <a:rPr lang="en-US"/>
              <a:t>Note:  Check the box is insufficient</a:t>
            </a:r>
          </a:p>
          <a:p>
            <a:pPr lvl="2"/>
            <a:r>
              <a:rPr lang="en-US"/>
              <a:t>Burden is on issuers</a:t>
            </a:r>
          </a:p>
          <a:p>
            <a:pPr lvl="2"/>
            <a:r>
              <a:rPr lang="en-US"/>
              <a:t>Regulations are not final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Line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036763"/>
          </a:xfrm>
        </p:spPr>
        <p:txBody>
          <a:bodyPr/>
          <a:lstStyle/>
          <a:p>
            <a:pPr lvl="1"/>
            <a:r>
              <a:rPr lang="en-US"/>
              <a:t>Rely on 506 and limit to Accredited Investors; or</a:t>
            </a:r>
          </a:p>
          <a:p>
            <a:pPr lvl="1"/>
            <a:r>
              <a:rPr lang="en-US"/>
              <a:t>Rely on 504 (under $1,000,000) and find state exemption</a:t>
            </a:r>
          </a:p>
          <a:p>
            <a:pPr lvl="1"/>
            <a:r>
              <a:rPr lang="en-US"/>
              <a:t>Consider 506(c) once final regulations are promulgated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Disclosure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127375"/>
          </a:xfrm>
        </p:spPr>
        <p:txBody>
          <a:bodyPr/>
          <a:lstStyle/>
          <a:p>
            <a:pPr lvl="1"/>
            <a:r>
              <a:rPr lang="en-US"/>
              <a:t>Requirements</a:t>
            </a:r>
          </a:p>
          <a:p>
            <a:pPr lvl="1"/>
            <a:r>
              <a:rPr lang="en-US"/>
              <a:t>Private Placement Memorandum</a:t>
            </a:r>
          </a:p>
          <a:p>
            <a:pPr lvl="2"/>
            <a:r>
              <a:rPr lang="en-US"/>
              <a:t>Protection for “fraud” claims under Securities Act</a:t>
            </a:r>
          </a:p>
          <a:p>
            <a:pPr lvl="3"/>
            <a:r>
              <a:rPr lang="en-US"/>
              <a:t>Material misrepresentation</a:t>
            </a:r>
          </a:p>
          <a:p>
            <a:pPr lvl="3"/>
            <a:r>
              <a:rPr lang="en-US"/>
              <a:t>Omit to state a material fact necessary to make the statements made not misleading</a:t>
            </a:r>
          </a:p>
          <a:p>
            <a:pPr lvl="2"/>
            <a:r>
              <a:rPr lang="en-US"/>
              <a:t>Professionalism</a:t>
            </a:r>
          </a:p>
          <a:p>
            <a:pPr lvl="3"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860425"/>
          </a:xfrm>
        </p:spPr>
        <p:txBody>
          <a:bodyPr/>
          <a:lstStyle/>
          <a:p>
            <a:r>
              <a:rPr lang="en-US"/>
              <a:t>Key Elements of Private Placement Memorandum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941763"/>
          </a:xfrm>
        </p:spPr>
        <p:txBody>
          <a:bodyPr/>
          <a:lstStyle/>
          <a:p>
            <a:pPr lvl="1"/>
            <a:r>
              <a:rPr lang="en-US"/>
              <a:t>Description of Issuer</a:t>
            </a:r>
          </a:p>
          <a:p>
            <a:pPr lvl="1"/>
            <a:r>
              <a:rPr lang="en-US"/>
              <a:t>Business Plan</a:t>
            </a:r>
          </a:p>
          <a:p>
            <a:pPr lvl="1"/>
            <a:r>
              <a:rPr lang="en-US"/>
              <a:t>Risk factors</a:t>
            </a:r>
          </a:p>
          <a:p>
            <a:pPr lvl="1"/>
            <a:r>
              <a:rPr lang="en-US"/>
              <a:t>Subscription procedures</a:t>
            </a:r>
          </a:p>
          <a:p>
            <a:pPr lvl="1"/>
            <a:r>
              <a:rPr lang="en-US"/>
              <a:t>Conflicts of interest</a:t>
            </a:r>
          </a:p>
          <a:p>
            <a:pPr lvl="1"/>
            <a:r>
              <a:rPr lang="en-US"/>
              <a:t>Financial Statement</a:t>
            </a:r>
          </a:p>
          <a:p>
            <a:pPr lvl="1"/>
            <a:r>
              <a:rPr lang="en-US"/>
              <a:t>Capitalization</a:t>
            </a:r>
          </a:p>
          <a:p>
            <a:pPr lvl="1"/>
            <a:r>
              <a:rPr lang="en-US"/>
              <a:t>Exhibits (e.g., organizational documents)</a:t>
            </a:r>
          </a:p>
          <a:p>
            <a:pPr lvl="1"/>
            <a:r>
              <a:rPr lang="en-US"/>
              <a:t>In general – “Material”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 for Compliance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322388"/>
          </a:xfrm>
        </p:spPr>
        <p:txBody>
          <a:bodyPr/>
          <a:lstStyle/>
          <a:p>
            <a:pPr lvl="1"/>
            <a:r>
              <a:rPr lang="en-US"/>
              <a:t>Purchaser remedies – rescission</a:t>
            </a:r>
          </a:p>
          <a:p>
            <a:pPr lvl="1"/>
            <a:r>
              <a:rPr lang="en-US"/>
              <a:t>Future potential investors</a:t>
            </a:r>
          </a:p>
          <a:p>
            <a:pPr lvl="1"/>
            <a:r>
              <a:rPr lang="en-US"/>
              <a:t>Insurance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Crowd Funding (</a:t>
            </a:r>
            <a:r>
              <a:rPr lang="en-US" u="sng"/>
              <a:t>e.g.</a:t>
            </a:r>
            <a:r>
              <a:rPr lang="en-US"/>
              <a:t>, Kickstarter)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885825"/>
          </a:xfrm>
        </p:spPr>
        <p:txBody>
          <a:bodyPr/>
          <a:lstStyle/>
          <a:p>
            <a:pPr lvl="1"/>
            <a:r>
              <a:rPr lang="en-US"/>
              <a:t>Origins</a:t>
            </a:r>
          </a:p>
          <a:p>
            <a:pPr lvl="1"/>
            <a:r>
              <a:rPr lang="en-US"/>
              <a:t>Sidesteps securities laws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476250"/>
          </a:xfrm>
        </p:spPr>
        <p:txBody>
          <a:bodyPr/>
          <a:lstStyle/>
          <a:p>
            <a:r>
              <a:rPr lang="en-US"/>
              <a:t>Potential Effect of JOBS Act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406900"/>
          </a:xfrm>
        </p:spPr>
        <p:txBody>
          <a:bodyPr/>
          <a:lstStyle/>
          <a:p>
            <a:pPr lvl="1"/>
            <a:r>
              <a:rPr lang="en-US" sz="2400"/>
              <a:t>A new exemption</a:t>
            </a:r>
          </a:p>
          <a:p>
            <a:pPr lvl="1"/>
            <a:r>
              <a:rPr lang="en-US" sz="2400"/>
              <a:t>Sale to non-accredited investors through a registered intermediaries</a:t>
            </a:r>
          </a:p>
          <a:p>
            <a:pPr lvl="1"/>
            <a:r>
              <a:rPr lang="en-US" sz="2400"/>
              <a:t>Limited on amount:  $1,000,000</a:t>
            </a:r>
          </a:p>
          <a:p>
            <a:pPr lvl="1"/>
            <a:r>
              <a:rPr lang="en-US" sz="2400"/>
              <a:t>Limited on investment:  depends on net worth and income</a:t>
            </a:r>
          </a:p>
          <a:p>
            <a:pPr lvl="1"/>
            <a:r>
              <a:rPr lang="en-US" sz="2400"/>
              <a:t>Intermediary must be registered</a:t>
            </a:r>
          </a:p>
          <a:p>
            <a:pPr lvl="2"/>
            <a:r>
              <a:rPr lang="en-US" sz="2000"/>
              <a:t>Broker</a:t>
            </a:r>
          </a:p>
          <a:p>
            <a:pPr lvl="2"/>
            <a:r>
              <a:rPr lang="en-US" sz="2000"/>
              <a:t>Funding Portal</a:t>
            </a:r>
          </a:p>
          <a:p>
            <a:pPr lvl="1">
              <a:buFont typeface="Wingdings" pitchFamily="2" charset="2"/>
              <a:buNone/>
            </a:pPr>
            <a:endParaRPr lang="en-US" sz="2200"/>
          </a:p>
          <a:p>
            <a:pPr lvl="4">
              <a:buFont typeface="Wingdings" pitchFamily="2" charset="2"/>
              <a:buNone/>
            </a:pPr>
            <a:endParaRPr lang="en-US"/>
          </a:p>
          <a:p>
            <a:pPr lvl="4"/>
            <a:endParaRPr lang="en-US" sz="1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2830513"/>
          </a:xfrm>
        </p:spPr>
        <p:txBody>
          <a:bodyPr/>
          <a:lstStyle/>
          <a:p>
            <a:pPr lvl="1"/>
            <a:r>
              <a:rPr lang="en-US"/>
              <a:t>Introduction</a:t>
            </a:r>
          </a:p>
          <a:p>
            <a:pPr lvl="1">
              <a:lnSpc>
                <a:spcPct val="100000"/>
              </a:lnSpc>
            </a:pPr>
            <a:r>
              <a:rPr lang="en-US"/>
              <a:t>Applicable Laws (Including the JOBS Act)</a:t>
            </a:r>
          </a:p>
          <a:p>
            <a:pPr lvl="1">
              <a:lnSpc>
                <a:spcPct val="100000"/>
              </a:lnSpc>
            </a:pPr>
            <a:r>
              <a:rPr lang="en-US"/>
              <a:t>The Security</a:t>
            </a:r>
          </a:p>
          <a:p>
            <a:pPr lvl="1">
              <a:lnSpc>
                <a:spcPct val="100000"/>
              </a:lnSpc>
            </a:pPr>
            <a:r>
              <a:rPr lang="en-US"/>
              <a:t>Commonly Discussed Terms</a:t>
            </a:r>
          </a:p>
          <a:p>
            <a:pPr lvl="1">
              <a:lnSpc>
                <a:spcPct val="100000"/>
              </a:lnSpc>
            </a:pPr>
            <a:r>
              <a:rPr lang="en-US"/>
              <a:t>Top 10 (or so) Pitfalls</a:t>
            </a:r>
          </a:p>
          <a:p>
            <a:pPr lvl="1">
              <a:lnSpc>
                <a:spcPct val="100000"/>
              </a:lnSpc>
            </a:pPr>
            <a:r>
              <a:rPr lang="en-US"/>
              <a:t>Questions and Answers</a:t>
            </a:r>
            <a:endParaRPr lang="en-US" sz="2400"/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38225"/>
            <a:ext cx="8077200" cy="476250"/>
          </a:xfrm>
          <a:noFill/>
          <a:ln/>
        </p:spPr>
        <p:txBody>
          <a:bodyPr/>
          <a:lstStyle/>
          <a:p>
            <a:r>
              <a:rPr lang="en-US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Effect of JOBS Act (cont.)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289300"/>
          </a:xfrm>
        </p:spPr>
        <p:txBody>
          <a:bodyPr/>
          <a:lstStyle/>
          <a:p>
            <a:pPr lvl="1"/>
            <a:r>
              <a:rPr lang="en-US" sz="2400"/>
              <a:t>Disclosure</a:t>
            </a:r>
          </a:p>
          <a:p>
            <a:pPr lvl="2"/>
            <a:r>
              <a:rPr lang="en-US" sz="2000"/>
              <a:t>SEC</a:t>
            </a:r>
          </a:p>
          <a:p>
            <a:pPr lvl="2"/>
            <a:r>
              <a:rPr lang="en-US" sz="2000"/>
              <a:t>Investor</a:t>
            </a:r>
          </a:p>
          <a:p>
            <a:pPr lvl="3"/>
            <a:r>
              <a:rPr lang="en-US"/>
              <a:t>Note:  </a:t>
            </a:r>
            <a:r>
              <a:rPr lang="en-US" sz="1800"/>
              <a:t>If more than $100,000:   reviewed financial statements</a:t>
            </a:r>
          </a:p>
          <a:p>
            <a:pPr lvl="4">
              <a:buFont typeface="Wingdings" pitchFamily="2" charset="2"/>
              <a:buNone/>
            </a:pPr>
            <a:r>
              <a:rPr lang="en-US"/>
              <a:t>        If more than $500,000:   audited financial statements</a:t>
            </a:r>
          </a:p>
          <a:p>
            <a:pPr lvl="2"/>
            <a:r>
              <a:rPr lang="en-US" sz="2000"/>
              <a:t>Restrictions on Resale</a:t>
            </a:r>
          </a:p>
          <a:p>
            <a:pPr lvl="3"/>
            <a:r>
              <a:rPr lang="en-US" sz="1800"/>
              <a:t>No resale to unaccredited investor for 1 year</a:t>
            </a:r>
          </a:p>
          <a:p>
            <a:pPr lvl="3"/>
            <a:r>
              <a:rPr lang="en-US" sz="1800"/>
              <a:t>More to come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of Security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1758950"/>
          </a:xfrm>
        </p:spPr>
        <p:txBody>
          <a:bodyPr/>
          <a:lstStyle/>
          <a:p>
            <a:pPr lvl="1"/>
            <a:r>
              <a:rPr lang="en-US"/>
              <a:t>Debt</a:t>
            </a:r>
          </a:p>
          <a:p>
            <a:pPr lvl="1"/>
            <a:r>
              <a:rPr lang="en-US"/>
              <a:t>Common Equity</a:t>
            </a:r>
          </a:p>
          <a:p>
            <a:pPr lvl="1"/>
            <a:r>
              <a:rPr lang="en-US"/>
              <a:t>Preferred Equity</a:t>
            </a:r>
          </a:p>
          <a:p>
            <a:pPr lvl="1"/>
            <a:r>
              <a:rPr lang="en-US"/>
              <a:t>Convertible Debt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Debt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952875"/>
          </a:xfrm>
        </p:spPr>
        <p:txBody>
          <a:bodyPr/>
          <a:lstStyle/>
          <a:p>
            <a:pPr lvl="1"/>
            <a:r>
              <a:rPr lang="en-US"/>
              <a:t>Benefits</a:t>
            </a:r>
          </a:p>
          <a:p>
            <a:pPr lvl="2"/>
            <a:r>
              <a:rPr lang="en-US"/>
              <a:t>Simple</a:t>
            </a:r>
          </a:p>
          <a:p>
            <a:pPr lvl="2"/>
            <a:r>
              <a:rPr lang="en-US"/>
              <a:t>Non-dilutive</a:t>
            </a:r>
          </a:p>
          <a:p>
            <a:pPr lvl="2"/>
            <a:r>
              <a:rPr lang="en-US"/>
              <a:t>No valuation</a:t>
            </a:r>
          </a:p>
          <a:p>
            <a:pPr lvl="1"/>
            <a:r>
              <a:rPr lang="en-US"/>
              <a:t>Downside</a:t>
            </a:r>
          </a:p>
          <a:p>
            <a:pPr lvl="2"/>
            <a:r>
              <a:rPr lang="en-US"/>
              <a:t>Must be paid</a:t>
            </a:r>
          </a:p>
          <a:p>
            <a:pPr lvl="2"/>
            <a:r>
              <a:rPr lang="en-US"/>
              <a:t>Interest</a:t>
            </a:r>
          </a:p>
          <a:p>
            <a:pPr lvl="2"/>
            <a:r>
              <a:rPr lang="en-US"/>
              <a:t>Balance sheet implications</a:t>
            </a:r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Debt from Investor Perspective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95513"/>
          </a:xfrm>
        </p:spPr>
        <p:txBody>
          <a:bodyPr/>
          <a:lstStyle/>
          <a:p>
            <a:pPr lvl="1"/>
            <a:r>
              <a:rPr lang="en-US"/>
              <a:t>Preference in payment</a:t>
            </a:r>
          </a:p>
          <a:p>
            <a:pPr lvl="1"/>
            <a:r>
              <a:rPr lang="en-US"/>
              <a:t>Potentially secured</a:t>
            </a:r>
          </a:p>
          <a:p>
            <a:pPr lvl="1"/>
            <a:r>
              <a:rPr lang="en-US"/>
              <a:t>Fixed date for return of investment</a:t>
            </a:r>
          </a:p>
          <a:p>
            <a:pPr lvl="1"/>
            <a:r>
              <a:rPr lang="en-US"/>
              <a:t>No upside</a:t>
            </a:r>
          </a:p>
          <a:p>
            <a:pPr lvl="1"/>
            <a:r>
              <a:rPr lang="en-US"/>
              <a:t>Interest taxable as ordinary income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Collateral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98688"/>
          </a:xfrm>
        </p:spPr>
        <p:txBody>
          <a:bodyPr/>
          <a:lstStyle/>
          <a:p>
            <a:pPr lvl="1"/>
            <a:r>
              <a:rPr lang="en-US"/>
              <a:t>Personal Guarantees</a:t>
            </a:r>
          </a:p>
          <a:p>
            <a:pPr lvl="1"/>
            <a:r>
              <a:rPr lang="en-US"/>
              <a:t>Security Interest</a:t>
            </a:r>
          </a:p>
          <a:p>
            <a:pPr lvl="2"/>
            <a:r>
              <a:rPr lang="en-US"/>
              <a:t>Pledged Assets</a:t>
            </a:r>
          </a:p>
          <a:p>
            <a:pPr lvl="2"/>
            <a:r>
              <a:rPr lang="en-US"/>
              <a:t>Remedies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Equity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076575"/>
          </a:xfrm>
        </p:spPr>
        <p:txBody>
          <a:bodyPr/>
          <a:lstStyle/>
          <a:p>
            <a:pPr lvl="1"/>
            <a:r>
              <a:rPr lang="en-US"/>
              <a:t>Benefits</a:t>
            </a:r>
          </a:p>
          <a:p>
            <a:pPr lvl="2"/>
            <a:r>
              <a:rPr lang="en-US"/>
              <a:t>Simple</a:t>
            </a:r>
          </a:p>
          <a:p>
            <a:pPr lvl="2"/>
            <a:r>
              <a:rPr lang="en-US"/>
              <a:t>Less expensive</a:t>
            </a:r>
          </a:p>
          <a:p>
            <a:pPr lvl="2"/>
            <a:r>
              <a:rPr lang="en-US"/>
              <a:t>Aligns interests</a:t>
            </a:r>
          </a:p>
          <a:p>
            <a:pPr lvl="1"/>
            <a:r>
              <a:rPr lang="en-US"/>
              <a:t>Downside</a:t>
            </a:r>
          </a:p>
          <a:p>
            <a:pPr lvl="2"/>
            <a:r>
              <a:rPr lang="en-US"/>
              <a:t>Requires valuation</a:t>
            </a:r>
          </a:p>
          <a:p>
            <a:pPr lvl="2"/>
            <a:r>
              <a:rPr lang="en-US"/>
              <a:t>Likely lower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Equity – Investor Perspective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509963"/>
          </a:xfrm>
        </p:spPr>
        <p:txBody>
          <a:bodyPr/>
          <a:lstStyle/>
          <a:p>
            <a:pPr lvl="1"/>
            <a:r>
              <a:rPr lang="en-US"/>
              <a:t>Simple – Aligns interest</a:t>
            </a:r>
          </a:p>
          <a:p>
            <a:pPr lvl="1"/>
            <a:r>
              <a:rPr lang="en-US"/>
              <a:t>Investor gets “Upside”</a:t>
            </a:r>
          </a:p>
          <a:p>
            <a:pPr lvl="1"/>
            <a:r>
              <a:rPr lang="en-US"/>
              <a:t>No preference</a:t>
            </a:r>
          </a:p>
          <a:p>
            <a:pPr lvl="1"/>
            <a:r>
              <a:rPr lang="en-US"/>
              <a:t>Highest risk capital</a:t>
            </a:r>
          </a:p>
          <a:p>
            <a:pPr lvl="1"/>
            <a:r>
              <a:rPr lang="en-US"/>
              <a:t>No typical preferred protections</a:t>
            </a:r>
          </a:p>
          <a:p>
            <a:pPr lvl="2"/>
            <a:r>
              <a:rPr lang="en-US"/>
              <a:t>Price protection</a:t>
            </a:r>
          </a:p>
          <a:p>
            <a:pPr lvl="2"/>
            <a:r>
              <a:rPr lang="en-US"/>
              <a:t>Dividends</a:t>
            </a:r>
          </a:p>
          <a:p>
            <a:pPr lvl="2"/>
            <a:r>
              <a:rPr lang="en-US"/>
              <a:t>Approvals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476250"/>
          </a:xfrm>
        </p:spPr>
        <p:txBody>
          <a:bodyPr/>
          <a:lstStyle/>
          <a:p>
            <a:r>
              <a:rPr lang="en-US"/>
              <a:t>(Light) Preferred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827588"/>
          </a:xfrm>
        </p:spPr>
        <p:txBody>
          <a:bodyPr/>
          <a:lstStyle/>
          <a:p>
            <a:pPr lvl="1"/>
            <a:r>
              <a:rPr lang="en-US"/>
              <a:t>Description</a:t>
            </a:r>
          </a:p>
          <a:p>
            <a:pPr lvl="2"/>
            <a:r>
              <a:rPr lang="en-US"/>
              <a:t>Liquidation Preference</a:t>
            </a:r>
          </a:p>
          <a:p>
            <a:pPr lvl="2"/>
            <a:r>
              <a:rPr lang="en-US"/>
              <a:t>Dividend</a:t>
            </a:r>
          </a:p>
          <a:p>
            <a:pPr lvl="2"/>
            <a:r>
              <a:rPr lang="en-US"/>
              <a:t>Fewer control features than typical preferred</a:t>
            </a:r>
          </a:p>
          <a:p>
            <a:pPr lvl="1"/>
            <a:r>
              <a:rPr lang="en-US"/>
              <a:t>Benefits</a:t>
            </a:r>
          </a:p>
          <a:p>
            <a:pPr lvl="2"/>
            <a:r>
              <a:rPr lang="en-US"/>
              <a:t>Attracts investors</a:t>
            </a:r>
          </a:p>
          <a:p>
            <a:pPr lvl="1"/>
            <a:r>
              <a:rPr lang="en-US"/>
              <a:t>Downside</a:t>
            </a:r>
          </a:p>
          <a:p>
            <a:pPr lvl="2"/>
            <a:r>
              <a:rPr lang="en-US"/>
              <a:t>Complexity</a:t>
            </a:r>
          </a:p>
          <a:p>
            <a:pPr lvl="2"/>
            <a:r>
              <a:rPr lang="en-US"/>
              <a:t>Separate class of stock (hidden rights)</a:t>
            </a:r>
          </a:p>
          <a:p>
            <a:pPr lvl="2"/>
            <a:r>
              <a:rPr lang="en-US"/>
              <a:t>Potential impact on future investors</a:t>
            </a:r>
          </a:p>
          <a:p>
            <a:pPr lvl="2"/>
            <a:r>
              <a:rPr lang="en-US"/>
              <a:t>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95350"/>
            <a:ext cx="8077200" cy="860425"/>
          </a:xfrm>
        </p:spPr>
        <p:txBody>
          <a:bodyPr/>
          <a:lstStyle/>
          <a:p>
            <a:r>
              <a:rPr lang="en-US"/>
              <a:t>Liquidation Preferences – Downside Protection for Investors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624263"/>
          </a:xfrm>
        </p:spPr>
        <p:txBody>
          <a:bodyPr/>
          <a:lstStyle/>
          <a:p>
            <a:pPr marL="347663" lvl="1" indent="-233363"/>
            <a:r>
              <a:rPr lang="en-US"/>
              <a:t>Definition of Liquidation</a:t>
            </a:r>
          </a:p>
          <a:p>
            <a:pPr marL="347663" lvl="1" indent="-233363">
              <a:buFont typeface="Wingdings" pitchFamily="2" charset="2"/>
              <a:buNone/>
            </a:pPr>
            <a:endParaRPr lang="en-US"/>
          </a:p>
          <a:p>
            <a:pPr marL="347663" lvl="1" indent="-233363"/>
            <a:r>
              <a:rPr lang="en-US" b="1"/>
              <a:t>Participating Preferred:</a:t>
            </a:r>
            <a:r>
              <a:rPr lang="en-US"/>
              <a:t>  Investor receives investment (plus accrued dividends) </a:t>
            </a:r>
            <a:r>
              <a:rPr lang="en-US" u="sng"/>
              <a:t>and</a:t>
            </a:r>
            <a:r>
              <a:rPr lang="en-US"/>
              <a:t> participates on a pro rata basis</a:t>
            </a:r>
          </a:p>
          <a:p>
            <a:pPr marL="347663" lvl="1" indent="-233363"/>
            <a:endParaRPr lang="en-US"/>
          </a:p>
          <a:p>
            <a:pPr marL="347663" lvl="1" indent="-233363"/>
            <a:r>
              <a:rPr lang="en-US" b="1"/>
              <a:t>Non-Participating Preferred:</a:t>
            </a:r>
            <a:r>
              <a:rPr lang="en-US"/>
              <a:t>  Investor receives the </a:t>
            </a:r>
            <a:r>
              <a:rPr lang="en-US" u="sng"/>
              <a:t>greater of</a:t>
            </a:r>
            <a:r>
              <a:rPr lang="en-US"/>
              <a:t> (1) investment plus accrued dividends </a:t>
            </a:r>
            <a:r>
              <a:rPr lang="en-US" u="sng"/>
              <a:t>or</a:t>
            </a:r>
            <a:r>
              <a:rPr lang="en-US"/>
              <a:t> (2) proceeds on a pro rata basis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077200" cy="476250"/>
          </a:xfrm>
        </p:spPr>
        <p:txBody>
          <a:bodyPr/>
          <a:lstStyle/>
          <a:p>
            <a:r>
              <a:rPr lang="en-US"/>
              <a:t>Convertible Debt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976813"/>
          </a:xfrm>
        </p:spPr>
        <p:txBody>
          <a:bodyPr/>
          <a:lstStyle/>
          <a:p>
            <a:pPr lvl="1"/>
            <a:r>
              <a:rPr lang="en-US"/>
              <a:t>Description</a:t>
            </a:r>
          </a:p>
          <a:p>
            <a:pPr lvl="2"/>
            <a:r>
              <a:rPr lang="en-US"/>
              <a:t>Convertible to equity upon trigger events</a:t>
            </a:r>
          </a:p>
          <a:p>
            <a:pPr lvl="3"/>
            <a:r>
              <a:rPr lang="en-US"/>
              <a:t>Sometimes convertible into new security</a:t>
            </a:r>
          </a:p>
          <a:p>
            <a:pPr lvl="3"/>
            <a:r>
              <a:rPr lang="en-US"/>
              <a:t>Sometimes convertible into common stock</a:t>
            </a:r>
          </a:p>
          <a:p>
            <a:pPr lvl="3"/>
            <a:r>
              <a:rPr lang="en-US"/>
              <a:t>Mandatory vs. voluntary conversion</a:t>
            </a:r>
          </a:p>
          <a:p>
            <a:pPr lvl="2"/>
            <a:r>
              <a:rPr lang="en-US"/>
              <a:t>Discount to investment price (</a:t>
            </a:r>
            <a:r>
              <a:rPr lang="en-US" u="sng"/>
              <a:t>e.g.</a:t>
            </a:r>
            <a:r>
              <a:rPr lang="en-US"/>
              <a:t>, 20%)</a:t>
            </a:r>
          </a:p>
          <a:p>
            <a:pPr lvl="2"/>
            <a:r>
              <a:rPr lang="en-US"/>
              <a:t>Fancy conversion terms (avoid)</a:t>
            </a:r>
          </a:p>
          <a:p>
            <a:pPr lvl="2"/>
            <a:r>
              <a:rPr lang="en-US"/>
              <a:t>Base price in case of no additional investment</a:t>
            </a:r>
          </a:p>
          <a:p>
            <a:pPr lvl="2"/>
            <a:r>
              <a:rPr lang="en-US"/>
              <a:t>Cap on valuation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3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Funding Cycle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5532438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2400"/>
              <a:t>Incubators (</a:t>
            </a:r>
            <a:r>
              <a:rPr lang="en-US" sz="2400" u="sng"/>
              <a:t>e.g.</a:t>
            </a:r>
            <a:r>
              <a:rPr lang="en-US" sz="2400"/>
              <a:t>, Project Olympus, Idea Foundry, Alpha Lab)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Public or quasi-public funds (</a:t>
            </a:r>
            <a:r>
              <a:rPr lang="en-US" sz="2400" u="sng"/>
              <a:t>e.g.</a:t>
            </a:r>
            <a:r>
              <a:rPr lang="en-US" sz="2400"/>
              <a:t>, Innovation Works, Pittsburgh Life Sciences Greenhouse)</a:t>
            </a:r>
          </a:p>
          <a:p>
            <a:pPr lvl="1">
              <a:lnSpc>
                <a:spcPct val="100000"/>
              </a:lnSpc>
            </a:pPr>
            <a:r>
              <a:rPr lang="en-US" sz="2400" b="1"/>
              <a:t>Friends and Family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Angels</a:t>
            </a:r>
          </a:p>
          <a:p>
            <a:pPr lvl="2"/>
            <a:r>
              <a:rPr lang="en-US" b="1"/>
              <a:t>Early Stage</a:t>
            </a:r>
          </a:p>
          <a:p>
            <a:pPr lvl="2"/>
            <a:r>
              <a:rPr lang="en-US"/>
              <a:t>Later Stage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Venture Capital</a:t>
            </a:r>
          </a:p>
          <a:p>
            <a:pPr lvl="2"/>
            <a:r>
              <a:rPr lang="en-US"/>
              <a:t>Early Stage</a:t>
            </a:r>
          </a:p>
          <a:p>
            <a:pPr lvl="2"/>
            <a:r>
              <a:rPr lang="en-US"/>
              <a:t>Later Stage</a:t>
            </a:r>
          </a:p>
          <a:p>
            <a:pPr lvl="1">
              <a:buFont typeface="Wingdings" pitchFamily="2" charset="2"/>
              <a:buNone/>
            </a:pPr>
            <a:r>
              <a:rPr lang="en-US" sz="2400"/>
              <a:t>Public Markets</a:t>
            </a:r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3859213"/>
          </a:xfrm>
        </p:spPr>
        <p:txBody>
          <a:bodyPr/>
          <a:lstStyle/>
          <a:p>
            <a:pPr lvl="1"/>
            <a:r>
              <a:rPr lang="en-US"/>
              <a:t>Benefits</a:t>
            </a:r>
          </a:p>
          <a:p>
            <a:pPr lvl="2"/>
            <a:r>
              <a:rPr lang="en-US"/>
              <a:t>Common</a:t>
            </a:r>
          </a:p>
          <a:p>
            <a:pPr lvl="2"/>
            <a:r>
              <a:rPr lang="en-US"/>
              <a:t>Avoids the “valuation issue” (sort of…)</a:t>
            </a:r>
          </a:p>
          <a:p>
            <a:pPr lvl="1"/>
            <a:r>
              <a:rPr lang="en-US"/>
              <a:t>Downside</a:t>
            </a:r>
          </a:p>
          <a:p>
            <a:pPr lvl="2"/>
            <a:r>
              <a:rPr lang="en-US"/>
              <a:t>Conversion price unknown</a:t>
            </a:r>
          </a:p>
          <a:p>
            <a:pPr lvl="2"/>
            <a:r>
              <a:rPr lang="en-US"/>
              <a:t>Usually accrues interest (additional dilution)</a:t>
            </a:r>
          </a:p>
          <a:p>
            <a:pPr lvl="2"/>
            <a:r>
              <a:rPr lang="en-US"/>
              <a:t>Debt holders can have interests that are not aligned with common</a:t>
            </a:r>
          </a:p>
          <a:p>
            <a:endParaRPr lang="en-US"/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028700"/>
            <a:ext cx="8077200" cy="476250"/>
          </a:xfrm>
          <a:noFill/>
          <a:ln/>
        </p:spPr>
        <p:txBody>
          <a:bodyPr/>
          <a:lstStyle/>
          <a:p>
            <a:r>
              <a:rPr lang="en-US"/>
              <a:t>Convertible Debt (cont.)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In Valuation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95513"/>
          </a:xfrm>
        </p:spPr>
        <p:txBody>
          <a:bodyPr/>
          <a:lstStyle/>
          <a:p>
            <a:pPr lvl="1"/>
            <a:r>
              <a:rPr lang="en-US"/>
              <a:t>Availability of capital</a:t>
            </a:r>
          </a:p>
          <a:p>
            <a:pPr lvl="1"/>
            <a:r>
              <a:rPr lang="en-US"/>
              <a:t>Amount of raise and dilution</a:t>
            </a:r>
          </a:p>
          <a:p>
            <a:pPr lvl="1"/>
            <a:r>
              <a:rPr lang="en-US"/>
              <a:t>Type of investors</a:t>
            </a:r>
          </a:p>
          <a:p>
            <a:pPr lvl="1"/>
            <a:r>
              <a:rPr lang="en-US"/>
              <a:t>Anticipated growth from investment</a:t>
            </a:r>
          </a:p>
          <a:p>
            <a:pPr lvl="1"/>
            <a:r>
              <a:rPr lang="en-US"/>
              <a:t>Future plans for financing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Valuation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393950"/>
          </a:xfrm>
        </p:spPr>
        <p:txBody>
          <a:bodyPr/>
          <a:lstStyle/>
          <a:p>
            <a:pPr lvl="1"/>
            <a:r>
              <a:rPr lang="en-US"/>
              <a:t>Hard to value at this point</a:t>
            </a:r>
          </a:p>
          <a:p>
            <a:pPr lvl="1"/>
            <a:r>
              <a:rPr lang="en-US"/>
              <a:t>Alpha Lab - $25,000 for 5% common ($500,000 post-money valuation)</a:t>
            </a:r>
          </a:p>
          <a:p>
            <a:pPr lvl="1"/>
            <a:r>
              <a:rPr lang="en-US"/>
              <a:t>Caution of giving up over 10% of the Company for an angel round (so, if you are raising $100,000, post-money of $1M)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153400" cy="1682750"/>
          </a:xfrm>
        </p:spPr>
        <p:txBody>
          <a:bodyPr/>
          <a:lstStyle/>
          <a:p>
            <a:pPr algn="ctr"/>
            <a:endParaRPr lang="en-US"/>
          </a:p>
          <a:p>
            <a:r>
              <a:rPr lang="en-US"/>
              <a:t>						Percentage 				</a:t>
            </a:r>
            <a:r>
              <a:rPr lang="en-US" u="sng"/>
              <a:t>Shares	</a:t>
            </a:r>
            <a:r>
              <a:rPr lang="en-US"/>
              <a:t>	</a:t>
            </a:r>
            <a:r>
              <a:rPr lang="en-US" u="sng"/>
              <a:t>Ownership</a:t>
            </a:r>
            <a:r>
              <a:rPr lang="en-US"/>
              <a:t>  </a:t>
            </a:r>
          </a:p>
          <a:p>
            <a:r>
              <a:rPr lang="en-US"/>
              <a:t>Founder		1,000,000		100%</a:t>
            </a: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533400" y="550863"/>
            <a:ext cx="80772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solidFill>
                  <a:schemeClr val="accent1"/>
                </a:solidFill>
              </a:rPr>
              <a:t/>
            </a:r>
            <a:br>
              <a:rPr lang="en-US" sz="2800" b="1">
                <a:solidFill>
                  <a:schemeClr val="accent1"/>
                </a:solidFill>
              </a:rPr>
            </a:br>
            <a:r>
              <a:rPr lang="en-US" sz="2800" b="1">
                <a:solidFill>
                  <a:schemeClr val="accent1"/>
                </a:solidFill>
              </a:rPr>
              <a:t>Example 1</a:t>
            </a:r>
            <a:br>
              <a:rPr lang="en-US" sz="2800" b="1">
                <a:solidFill>
                  <a:schemeClr val="accent1"/>
                </a:solidFill>
              </a:rPr>
            </a:br>
            <a:r>
              <a:rPr lang="en-US" sz="2800" b="1">
                <a:solidFill>
                  <a:schemeClr val="accent1"/>
                </a:solidFill>
              </a:rPr>
              <a:t>(Priced Round)</a:t>
            </a:r>
            <a:br>
              <a:rPr lang="en-US" sz="2800" b="1">
                <a:solidFill>
                  <a:schemeClr val="accent1"/>
                </a:solidFill>
              </a:rPr>
            </a:br>
            <a:r>
              <a:rPr lang="en-US" sz="2800" b="1">
                <a:solidFill>
                  <a:schemeClr val="accent1"/>
                </a:solidFill>
              </a:rPr>
              <a:t>Initial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077200" cy="860425"/>
          </a:xfrm>
        </p:spPr>
        <p:txBody>
          <a:bodyPr/>
          <a:lstStyle/>
          <a:p>
            <a:pPr algn="ctr"/>
            <a:r>
              <a:rPr lang="en-US"/>
              <a:t>Example 1</a:t>
            </a:r>
            <a:br>
              <a:rPr lang="en-US"/>
            </a:br>
            <a:r>
              <a:rPr lang="en-US"/>
              <a:t>Employee Equity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3528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			</a:t>
            </a:r>
            <a:r>
              <a:rPr lang="en-US" u="sng"/>
              <a:t>Shares	</a:t>
            </a:r>
            <a:r>
              <a:rPr lang="en-US"/>
              <a:t>	</a:t>
            </a:r>
            <a:r>
              <a:rPr lang="en-US" u="sng"/>
              <a:t>Percentage</a:t>
            </a:r>
            <a:endParaRPr lang="en-US"/>
          </a:p>
          <a:p>
            <a:r>
              <a:rPr lang="en-US"/>
              <a:t>Founder		1,000,000		  85%</a:t>
            </a:r>
          </a:p>
          <a:p>
            <a:r>
              <a:rPr lang="en-US"/>
              <a:t>Employees		 </a:t>
            </a:r>
            <a:r>
              <a:rPr lang="en-US" u="sng"/>
              <a:t>  176,471</a:t>
            </a:r>
            <a:r>
              <a:rPr lang="en-US"/>
              <a:t>		  </a:t>
            </a:r>
            <a:r>
              <a:rPr lang="en-US" u="sng"/>
              <a:t>15%</a:t>
            </a:r>
            <a:r>
              <a:rPr lang="en-US"/>
              <a:t/>
            </a:r>
            <a:br>
              <a:rPr lang="en-US"/>
            </a:br>
            <a:r>
              <a:rPr lang="en-US"/>
              <a:t>	Total		1,176,471		100%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1244600"/>
          </a:xfrm>
        </p:spPr>
        <p:txBody>
          <a:bodyPr/>
          <a:lstStyle/>
          <a:p>
            <a:pPr algn="ctr"/>
            <a:r>
              <a:rPr lang="en-US"/>
              <a:t>Example 1</a:t>
            </a:r>
            <a:br>
              <a:rPr lang="en-US"/>
            </a:br>
            <a:r>
              <a:rPr lang="en-US"/>
              <a:t>Friends and Family Round</a:t>
            </a:r>
            <a:br>
              <a:rPr lang="en-US"/>
            </a:br>
            <a:r>
              <a:rPr lang="en-US"/>
              <a:t>(Priced Round)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153400" cy="3846513"/>
          </a:xfrm>
        </p:spPr>
        <p:txBody>
          <a:bodyPr/>
          <a:lstStyle/>
          <a:p>
            <a:pPr lvl="1"/>
            <a:endParaRPr lang="en-US"/>
          </a:p>
          <a:p>
            <a:pPr lvl="1"/>
            <a:r>
              <a:rPr lang="en-US"/>
              <a:t>$250,000 Friends and Family</a:t>
            </a:r>
          </a:p>
          <a:p>
            <a:pPr lvl="1"/>
            <a:r>
              <a:rPr lang="en-US"/>
              <a:t>$1,250,000 Post-Money Valuation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	  Founder		1,000,000		   68%</a:t>
            </a:r>
          </a:p>
          <a:p>
            <a:r>
              <a:rPr lang="en-US"/>
              <a:t>	Employees		   176,471		   12%</a:t>
            </a:r>
          </a:p>
          <a:p>
            <a:r>
              <a:rPr lang="en-US"/>
              <a:t>	F&amp;F			</a:t>
            </a:r>
            <a:r>
              <a:rPr lang="en-US" u="sng"/>
              <a:t>   294,118</a:t>
            </a:r>
            <a:r>
              <a:rPr lang="en-US"/>
              <a:t>		  </a:t>
            </a:r>
            <a:r>
              <a:rPr lang="en-US" u="sng"/>
              <a:t> 20%</a:t>
            </a:r>
          </a:p>
          <a:p>
            <a:r>
              <a:rPr lang="en-US"/>
              <a:t>		Total		1,470,589		  100%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860425"/>
          </a:xfrm>
        </p:spPr>
        <p:txBody>
          <a:bodyPr/>
          <a:lstStyle/>
          <a:p>
            <a:pPr algn="ctr"/>
            <a:r>
              <a:rPr lang="en-US"/>
              <a:t>Example 1</a:t>
            </a:r>
            <a:br>
              <a:rPr lang="en-US"/>
            </a:br>
            <a:r>
              <a:rPr lang="en-US"/>
              <a:t>Series A Round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153400" cy="4789488"/>
          </a:xfrm>
        </p:spPr>
        <p:txBody>
          <a:bodyPr/>
          <a:lstStyle/>
          <a:p>
            <a:pPr lvl="1"/>
            <a:r>
              <a:rPr lang="en-US"/>
              <a:t>$2M Investment</a:t>
            </a:r>
          </a:p>
          <a:p>
            <a:pPr lvl="1"/>
            <a:r>
              <a:rPr lang="en-US"/>
              <a:t>$5M Post-Money Valuation</a:t>
            </a:r>
          </a:p>
          <a:p>
            <a:pPr lvl="1">
              <a:buFont typeface="Wingdings" pitchFamily="2" charset="2"/>
              <a:buNone/>
            </a:pPr>
            <a:endParaRPr lang="en-US" sz="1600"/>
          </a:p>
          <a:p>
            <a:pPr lvl="1">
              <a:buFont typeface="Wingdings" pitchFamily="2" charset="2"/>
              <a:buNone/>
            </a:pPr>
            <a:r>
              <a:rPr lang="en-US"/>
              <a:t>	  Founder		1,000,000		  41%</a:t>
            </a:r>
          </a:p>
          <a:p>
            <a:r>
              <a:rPr lang="en-US"/>
              <a:t>	Employees		   176,471		    7%</a:t>
            </a:r>
          </a:p>
          <a:p>
            <a:r>
              <a:rPr lang="en-US"/>
              <a:t>	F&amp;F			   294,118		   12%</a:t>
            </a:r>
          </a:p>
          <a:p>
            <a:r>
              <a:rPr lang="en-US"/>
              <a:t>	VC			 </a:t>
            </a:r>
            <a:r>
              <a:rPr lang="en-US" u="sng"/>
              <a:t>  979,608</a:t>
            </a:r>
            <a:r>
              <a:rPr lang="en-US"/>
              <a:t>		   </a:t>
            </a:r>
            <a:r>
              <a:rPr lang="en-US" u="sng"/>
              <a:t>40%</a:t>
            </a:r>
          </a:p>
          <a:p>
            <a:r>
              <a:rPr lang="en-US"/>
              <a:t>		Total		2,450,197		 100%</a:t>
            </a:r>
          </a:p>
          <a:p>
            <a:endParaRPr lang="en-US" sz="1600"/>
          </a:p>
          <a:p>
            <a:r>
              <a:rPr lang="en-US"/>
              <a:t>Note:  VC will want Employees’ amount increased</a:t>
            </a:r>
          </a:p>
          <a:p>
            <a:pPr>
              <a:lnSpc>
                <a:spcPct val="100000"/>
              </a:lnSpc>
            </a:pPr>
            <a:r>
              <a:rPr lang="en-US"/>
              <a:t>	 Note </a:t>
            </a:r>
            <a:r>
              <a:rPr lang="en-US" u="sng"/>
              <a:t>Control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077200" cy="860425"/>
          </a:xfrm>
        </p:spPr>
        <p:txBody>
          <a:bodyPr/>
          <a:lstStyle/>
          <a:p>
            <a:pPr algn="ctr"/>
            <a:r>
              <a:rPr lang="en-US"/>
              <a:t>Example 2</a:t>
            </a:r>
            <a:br>
              <a:rPr lang="en-US"/>
            </a:br>
            <a:r>
              <a:rPr lang="en-US"/>
              <a:t>Initial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153400" cy="2159000"/>
          </a:xfrm>
        </p:spPr>
        <p:txBody>
          <a:bodyPr/>
          <a:lstStyle/>
          <a:p>
            <a:r>
              <a:rPr lang="en-US"/>
              <a:t>			</a:t>
            </a:r>
            <a:r>
              <a:rPr lang="en-US" u="sng"/>
              <a:t>Shares	</a:t>
            </a:r>
            <a:r>
              <a:rPr lang="en-US"/>
              <a:t>	</a:t>
            </a:r>
            <a:r>
              <a:rPr lang="en-US" u="sng"/>
              <a:t>Percentage</a:t>
            </a:r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Founder		1,000,000		  85%</a:t>
            </a:r>
          </a:p>
          <a:p>
            <a:r>
              <a:rPr lang="en-US"/>
              <a:t>Employees		 </a:t>
            </a:r>
            <a:r>
              <a:rPr lang="en-US" u="sng"/>
              <a:t>  176,401</a:t>
            </a:r>
            <a:r>
              <a:rPr lang="en-US"/>
              <a:t>		  </a:t>
            </a:r>
            <a:r>
              <a:rPr lang="en-US" u="sng"/>
              <a:t>15%</a:t>
            </a:r>
          </a:p>
          <a:p>
            <a:r>
              <a:rPr lang="en-US"/>
              <a:t>	Total		1,176,471		 100%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077200" cy="860425"/>
          </a:xfrm>
        </p:spPr>
        <p:txBody>
          <a:bodyPr/>
          <a:lstStyle/>
          <a:p>
            <a:pPr algn="ctr"/>
            <a:r>
              <a:rPr lang="en-US"/>
              <a:t>Example 2</a:t>
            </a:r>
            <a:br>
              <a:rPr lang="en-US"/>
            </a:br>
            <a:r>
              <a:rPr lang="en-US"/>
              <a:t>(Convertible Debt)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153400" cy="4656138"/>
          </a:xfrm>
        </p:spPr>
        <p:txBody>
          <a:bodyPr/>
          <a:lstStyle/>
          <a:p>
            <a:pPr lvl="1"/>
            <a:r>
              <a:rPr lang="en-US" sz="2400"/>
              <a:t>$250,000 Friends and Family; convertible debt-20% discount</a:t>
            </a:r>
          </a:p>
          <a:p>
            <a:pPr lvl="1"/>
            <a:r>
              <a:rPr lang="en-US" sz="2400"/>
              <a:t>Series A – $2M investment at $5M post-money valuation</a:t>
            </a:r>
          </a:p>
          <a:p>
            <a:pPr lvl="1">
              <a:buFont typeface="Wingdings" pitchFamily="2" charset="2"/>
              <a:buNone/>
            </a:pPr>
            <a:endParaRPr lang="en-US" sz="2400"/>
          </a:p>
          <a:p>
            <a:pPr lvl="1">
              <a:buFont typeface="Wingdings" pitchFamily="2" charset="2"/>
              <a:buNone/>
            </a:pPr>
            <a:r>
              <a:rPr lang="en-US"/>
              <a:t>	  </a:t>
            </a:r>
            <a:r>
              <a:rPr lang="en-US" sz="2400"/>
              <a:t>Founder		1,000,000		  46%</a:t>
            </a:r>
          </a:p>
          <a:p>
            <a:r>
              <a:rPr lang="en-US" sz="2400"/>
              <a:t>	Employees		   176,401		    8%</a:t>
            </a:r>
          </a:p>
          <a:p>
            <a:r>
              <a:rPr lang="en-US" sz="2400"/>
              <a:t>	F&amp;F			   136,791		    6%</a:t>
            </a:r>
          </a:p>
          <a:p>
            <a:r>
              <a:rPr lang="en-US" sz="2400"/>
              <a:t>	Series A		 </a:t>
            </a:r>
            <a:r>
              <a:rPr lang="en-US" sz="2400" u="sng"/>
              <a:t>  875,461</a:t>
            </a:r>
            <a:r>
              <a:rPr lang="en-US" sz="2400"/>
              <a:t>		 </a:t>
            </a:r>
            <a:r>
              <a:rPr lang="en-US" sz="2400" u="sng"/>
              <a:t> 40%</a:t>
            </a:r>
          </a:p>
          <a:p>
            <a:r>
              <a:rPr lang="en-US" sz="2400"/>
              <a:t>		Total		2,188,653		 100%</a:t>
            </a:r>
          </a:p>
          <a:p>
            <a:endParaRPr lang="en-US" sz="240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2975"/>
            <a:ext cx="8077200" cy="860425"/>
          </a:xfrm>
        </p:spPr>
        <p:txBody>
          <a:bodyPr/>
          <a:lstStyle/>
          <a:p>
            <a:pPr algn="ctr"/>
            <a:r>
              <a:rPr lang="en-US"/>
              <a:t>Comparison of </a:t>
            </a:r>
            <a:br>
              <a:rPr lang="en-US"/>
            </a:br>
            <a:r>
              <a:rPr lang="en-US"/>
              <a:t>Priced Round v. Convertible Debt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328988"/>
          </a:xfrm>
        </p:spPr>
        <p:txBody>
          <a:bodyPr/>
          <a:lstStyle/>
          <a:p>
            <a:r>
              <a:rPr lang="en-US" sz="2400"/>
              <a:t>		     Example 1	  Example 2</a:t>
            </a:r>
          </a:p>
          <a:p>
            <a:r>
              <a:rPr lang="en-US" sz="2400"/>
              <a:t>		    </a:t>
            </a:r>
            <a:r>
              <a:rPr lang="en-US" sz="2400" u="sng"/>
              <a:t>(Priced Round)</a:t>
            </a:r>
            <a:r>
              <a:rPr lang="en-US" sz="2400"/>
              <a:t>	  (</a:t>
            </a:r>
            <a:r>
              <a:rPr lang="en-US" sz="2400" u="sng"/>
              <a:t>Convertible Debt)</a:t>
            </a:r>
            <a:endParaRPr lang="en-US" sz="2400"/>
          </a:p>
          <a:p>
            <a:endParaRPr lang="en-US"/>
          </a:p>
          <a:p>
            <a:r>
              <a:rPr lang="en-US"/>
              <a:t>Founder		  41%			 46%</a:t>
            </a:r>
          </a:p>
          <a:p>
            <a:r>
              <a:rPr lang="en-US"/>
              <a:t>Employees		    7%			   8%</a:t>
            </a:r>
          </a:p>
          <a:p>
            <a:r>
              <a:rPr lang="en-US"/>
              <a:t>F&amp;F			  12%			   6%</a:t>
            </a:r>
          </a:p>
          <a:p>
            <a:r>
              <a:rPr lang="en-US"/>
              <a:t>Series A		</a:t>
            </a:r>
            <a:r>
              <a:rPr lang="en-US" u="sng"/>
              <a:t>  40%</a:t>
            </a:r>
            <a:r>
              <a:rPr lang="en-US"/>
              <a:t>			</a:t>
            </a:r>
            <a:r>
              <a:rPr lang="en-US" u="sng"/>
              <a:t> 40%</a:t>
            </a:r>
          </a:p>
          <a:p>
            <a:r>
              <a:rPr lang="en-US"/>
              <a:t>	Total		100%			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 Sources of Capital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579688"/>
          </a:xfrm>
        </p:spPr>
        <p:txBody>
          <a:bodyPr/>
          <a:lstStyle/>
          <a:p>
            <a:pPr lvl="1"/>
            <a:r>
              <a:rPr lang="en-US"/>
              <a:t>Customers</a:t>
            </a:r>
          </a:p>
          <a:p>
            <a:pPr lvl="1"/>
            <a:r>
              <a:rPr lang="en-US"/>
              <a:t>Public financing/grants/loans</a:t>
            </a:r>
          </a:p>
          <a:p>
            <a:pPr lvl="1"/>
            <a:r>
              <a:rPr lang="en-US"/>
              <a:t>Debt</a:t>
            </a:r>
          </a:p>
          <a:p>
            <a:pPr lvl="1"/>
            <a:r>
              <a:rPr lang="en-US"/>
              <a:t>Bootstrapping</a:t>
            </a:r>
          </a:p>
          <a:p>
            <a:pPr lvl="1"/>
            <a:r>
              <a:rPr lang="en-US"/>
              <a:t>Crowd Funding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2975"/>
            <a:ext cx="8077200" cy="860425"/>
          </a:xfrm>
        </p:spPr>
        <p:txBody>
          <a:bodyPr/>
          <a:lstStyle/>
          <a:p>
            <a:pPr algn="ctr"/>
            <a:r>
              <a:rPr lang="en-US"/>
              <a:t>Example 3</a:t>
            </a:r>
            <a:br>
              <a:rPr lang="en-US"/>
            </a:br>
            <a:r>
              <a:rPr lang="en-US"/>
              <a:t>Too Much Convertible Debt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806950"/>
          </a:xfrm>
        </p:spPr>
        <p:txBody>
          <a:bodyPr/>
          <a:lstStyle/>
          <a:p>
            <a:pPr lvl="1"/>
            <a:endParaRPr lang="en-US" sz="2400"/>
          </a:p>
          <a:p>
            <a:pPr lvl="1"/>
            <a:r>
              <a:rPr lang="en-US" sz="2400"/>
              <a:t>$1,000,000 Friends and Family; convertible debt (20% discount)</a:t>
            </a:r>
          </a:p>
          <a:p>
            <a:pPr lvl="1"/>
            <a:r>
              <a:rPr lang="en-US" sz="2400"/>
              <a:t>Series A – $2M investment at $5M post-money valuation</a:t>
            </a:r>
          </a:p>
          <a:p>
            <a:pPr lvl="1">
              <a:buFont typeface="Wingdings" pitchFamily="2" charset="2"/>
              <a:buNone/>
            </a:pPr>
            <a:endParaRPr lang="en-US" sz="2400"/>
          </a:p>
          <a:p>
            <a:pPr lvl="1">
              <a:buFont typeface="Wingdings" pitchFamily="2" charset="2"/>
              <a:buNone/>
            </a:pPr>
            <a:r>
              <a:rPr lang="en-US"/>
              <a:t>	  Founder		1,000,000		  30%</a:t>
            </a:r>
          </a:p>
          <a:p>
            <a:r>
              <a:rPr lang="en-US"/>
              <a:t>	Employees		   176,401		    5%</a:t>
            </a:r>
          </a:p>
          <a:p>
            <a:r>
              <a:rPr lang="en-US"/>
              <a:t>	F&amp;F			   840,286		   25%</a:t>
            </a:r>
          </a:p>
          <a:p>
            <a:r>
              <a:rPr lang="en-US"/>
              <a:t>	Series A		</a:t>
            </a:r>
            <a:r>
              <a:rPr lang="en-US" u="sng"/>
              <a:t>1,344,458</a:t>
            </a:r>
            <a:r>
              <a:rPr lang="en-US"/>
              <a:t>		   </a:t>
            </a:r>
            <a:r>
              <a:rPr lang="en-US" u="sng"/>
              <a:t>40%</a:t>
            </a:r>
          </a:p>
          <a:p>
            <a:r>
              <a:rPr lang="en-US"/>
              <a:t>		Total		3,361,145		 100%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Comparison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630613"/>
          </a:xfrm>
        </p:spPr>
        <p:txBody>
          <a:bodyPr/>
          <a:lstStyle/>
          <a:p>
            <a:endParaRPr lang="en-US"/>
          </a:p>
          <a:p>
            <a:r>
              <a:rPr lang="en-US" sz="2000"/>
              <a:t>		Example 1	Example 2	Example 3</a:t>
            </a:r>
          </a:p>
          <a:p>
            <a:r>
              <a:rPr lang="en-US" sz="2000"/>
              <a:t>		($250,000	($250,000	($1M Convertible 		Priced Round)	Convertible	Debt)</a:t>
            </a:r>
          </a:p>
          <a:p>
            <a:r>
              <a:rPr lang="en-US" sz="2000"/>
              <a:t>		</a:t>
            </a:r>
            <a:r>
              <a:rPr lang="en-US" sz="2000" u="sng"/>
              <a:t>	    </a:t>
            </a:r>
            <a:r>
              <a:rPr lang="en-US" sz="2000"/>
              <a:t>	</a:t>
            </a:r>
            <a:r>
              <a:rPr lang="en-US" sz="2000" u="sng"/>
              <a:t>Debt)         </a:t>
            </a:r>
            <a:r>
              <a:rPr lang="en-US" sz="2000"/>
              <a:t>	</a:t>
            </a:r>
            <a:r>
              <a:rPr lang="en-US" sz="2000" u="sng"/>
              <a:t>		 </a:t>
            </a:r>
          </a:p>
          <a:p>
            <a:endParaRPr lang="en-US" sz="2000"/>
          </a:p>
          <a:p>
            <a:r>
              <a:rPr lang="en-US" sz="2000"/>
              <a:t>Founder	      41%	      46%	          30%</a:t>
            </a:r>
          </a:p>
          <a:p>
            <a:r>
              <a:rPr lang="en-US" sz="2000"/>
              <a:t>Employees	        7%	        8%	            5%</a:t>
            </a:r>
          </a:p>
          <a:p>
            <a:r>
              <a:rPr lang="en-US" sz="2000"/>
              <a:t>F&amp;F		      12%	        6%	          25%</a:t>
            </a:r>
          </a:p>
          <a:p>
            <a:r>
              <a:rPr lang="en-US" sz="2000"/>
              <a:t>Series A	    </a:t>
            </a:r>
            <a:r>
              <a:rPr lang="en-US" sz="2000" u="sng"/>
              <a:t>  40%</a:t>
            </a:r>
            <a:r>
              <a:rPr lang="en-US" sz="2000"/>
              <a:t>	    </a:t>
            </a:r>
            <a:r>
              <a:rPr lang="en-US" sz="2000" u="sng"/>
              <a:t>  40%</a:t>
            </a:r>
            <a:r>
              <a:rPr lang="en-US" sz="2000"/>
              <a:t>	        </a:t>
            </a:r>
            <a:r>
              <a:rPr lang="en-US" sz="2000" u="sng"/>
              <a:t>  40%</a:t>
            </a:r>
          </a:p>
          <a:p>
            <a:r>
              <a:rPr lang="en-US" sz="2000"/>
              <a:t>	Total	    100%	    100%	        100%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Discussed Terms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370263"/>
          </a:xfrm>
        </p:spPr>
        <p:txBody>
          <a:bodyPr/>
          <a:lstStyle/>
          <a:p>
            <a:pPr lvl="1"/>
            <a:r>
              <a:rPr lang="en-US"/>
              <a:t>Maintenance Rights</a:t>
            </a:r>
          </a:p>
          <a:p>
            <a:pPr lvl="2"/>
            <a:r>
              <a:rPr lang="en-US"/>
              <a:t>End it</a:t>
            </a:r>
          </a:p>
          <a:p>
            <a:pPr lvl="2"/>
            <a:r>
              <a:rPr lang="en-US"/>
              <a:t>Require that they continue to be Accredited Investors</a:t>
            </a:r>
          </a:p>
          <a:p>
            <a:pPr lvl="2"/>
            <a:r>
              <a:rPr lang="en-US"/>
              <a:t>Quick Resolution</a:t>
            </a:r>
          </a:p>
          <a:p>
            <a:pPr lvl="2"/>
            <a:r>
              <a:rPr lang="en-US"/>
              <a:t>Waivable</a:t>
            </a:r>
          </a:p>
          <a:p>
            <a:pPr lvl="2"/>
            <a:r>
              <a:rPr lang="en-US"/>
              <a:t>Proper exclusions (including requirement of new investor or strategic investor)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Discussed Terms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636838"/>
          </a:xfrm>
        </p:spPr>
        <p:txBody>
          <a:bodyPr/>
          <a:lstStyle/>
          <a:p>
            <a:pPr lvl="1"/>
            <a:r>
              <a:rPr lang="en-US"/>
              <a:t>Control/Management</a:t>
            </a:r>
          </a:p>
          <a:p>
            <a:pPr lvl="1"/>
            <a:r>
              <a:rPr lang="en-US"/>
              <a:t>Board Representation</a:t>
            </a:r>
          </a:p>
          <a:p>
            <a:pPr lvl="2"/>
            <a:r>
              <a:rPr lang="en-US"/>
              <a:t>Board seat</a:t>
            </a:r>
          </a:p>
          <a:p>
            <a:pPr lvl="2"/>
            <a:r>
              <a:rPr lang="en-US"/>
              <a:t>Board control</a:t>
            </a:r>
          </a:p>
          <a:p>
            <a:pPr lvl="2"/>
            <a:r>
              <a:rPr lang="en-US"/>
              <a:t>Observer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Discussed Terms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638425"/>
          </a:xfrm>
        </p:spPr>
        <p:txBody>
          <a:bodyPr/>
          <a:lstStyle/>
          <a:p>
            <a:pPr lvl="1"/>
            <a:r>
              <a:rPr lang="en-US"/>
              <a:t>Three Layers of “Influence”</a:t>
            </a:r>
          </a:p>
          <a:p>
            <a:pPr lvl="1"/>
            <a:r>
              <a:rPr lang="en-US"/>
              <a:t>Approval Rights (Board or investor)</a:t>
            </a:r>
          </a:p>
          <a:p>
            <a:pPr lvl="2"/>
            <a:r>
              <a:rPr lang="en-US"/>
              <a:t>Day-to-day</a:t>
            </a:r>
          </a:p>
          <a:p>
            <a:pPr lvl="2"/>
            <a:r>
              <a:rPr lang="en-US"/>
              <a:t>Fundamental transactions (sale of the company)</a:t>
            </a:r>
          </a:p>
          <a:p>
            <a:pPr lvl="2"/>
            <a:r>
              <a:rPr lang="en-US"/>
              <a:t>Future financings</a:t>
            </a:r>
          </a:p>
          <a:p>
            <a:pPr lvl="2"/>
            <a:r>
              <a:rPr lang="en-US"/>
              <a:t>Employee equity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Discussed Terms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28838"/>
          </a:xfrm>
        </p:spPr>
        <p:txBody>
          <a:bodyPr/>
          <a:lstStyle/>
          <a:p>
            <a:pPr lvl="1"/>
            <a:r>
              <a:rPr lang="en-US"/>
              <a:t>Shareholder Arrangements</a:t>
            </a:r>
          </a:p>
          <a:p>
            <a:pPr lvl="2"/>
            <a:r>
              <a:rPr lang="en-US"/>
              <a:t>Agreement to execute a Shareholder Agreement (for note holders)</a:t>
            </a:r>
          </a:p>
          <a:p>
            <a:pPr lvl="2"/>
            <a:r>
              <a:rPr lang="en-US"/>
              <a:t>Drag-Along rights</a:t>
            </a:r>
          </a:p>
          <a:p>
            <a:pPr lvl="2"/>
            <a:r>
              <a:rPr lang="en-US"/>
              <a:t>Restrictions on transfer of stock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Discussed Terms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95513"/>
          </a:xfrm>
        </p:spPr>
        <p:txBody>
          <a:bodyPr/>
          <a:lstStyle/>
          <a:p>
            <a:pPr lvl="1"/>
            <a:r>
              <a:rPr lang="en-US"/>
              <a:t>Information Rights</a:t>
            </a:r>
          </a:p>
          <a:p>
            <a:pPr lvl="1"/>
            <a:endParaRPr lang="en-US"/>
          </a:p>
          <a:p>
            <a:pPr lvl="1"/>
            <a:r>
              <a:rPr lang="en-US"/>
              <a:t>Subordination (Debt)</a:t>
            </a:r>
          </a:p>
          <a:p>
            <a:pPr lvl="1"/>
            <a:endParaRPr lang="en-US"/>
          </a:p>
          <a:p>
            <a:pPr lvl="1"/>
            <a:r>
              <a:rPr lang="en-US"/>
              <a:t>Anti-Dilution 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Bottom Line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116138"/>
          </a:xfrm>
        </p:spPr>
        <p:txBody>
          <a:bodyPr/>
          <a:lstStyle/>
          <a:p>
            <a:pPr lvl="1"/>
            <a:r>
              <a:rPr lang="en-US"/>
              <a:t>Common or Convertible Debt</a:t>
            </a:r>
          </a:p>
          <a:p>
            <a:pPr lvl="1"/>
            <a:r>
              <a:rPr lang="en-US"/>
              <a:t>Minimize the angel funding – it is likely to be expensive money</a:t>
            </a:r>
          </a:p>
          <a:p>
            <a:pPr lvl="1"/>
            <a:r>
              <a:rPr lang="en-US"/>
              <a:t>Minimize control of investor</a:t>
            </a:r>
          </a:p>
          <a:p>
            <a:pPr lvl="1"/>
            <a:r>
              <a:rPr lang="en-US"/>
              <a:t>Keep it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 Ten (or so) Mistakes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5641975"/>
          </a:xfrm>
        </p:spPr>
        <p:txBody>
          <a:bodyPr/>
          <a:lstStyle/>
          <a:p>
            <a:pPr lvl="1"/>
            <a:r>
              <a:rPr lang="en-US" sz="2400"/>
              <a:t>Over-Promise – Under-Deliver</a:t>
            </a:r>
          </a:p>
          <a:p>
            <a:pPr lvl="1"/>
            <a:r>
              <a:rPr lang="en-US" sz="2400"/>
              <a:t>Disrespect Capital</a:t>
            </a:r>
          </a:p>
          <a:p>
            <a:pPr lvl="1"/>
            <a:r>
              <a:rPr lang="en-US" sz="2400"/>
              <a:t>Target Old Ladies, Pensions and Thanksgiving dinner companions</a:t>
            </a:r>
          </a:p>
          <a:p>
            <a:pPr lvl="1"/>
            <a:r>
              <a:rPr lang="en-US" sz="2400"/>
              <a:t>Poison the Company and make it unattractive to Future Investors</a:t>
            </a:r>
          </a:p>
          <a:p>
            <a:pPr lvl="2"/>
            <a:r>
              <a:rPr lang="en-US"/>
              <a:t>Not enough stock for management</a:t>
            </a:r>
          </a:p>
          <a:p>
            <a:pPr lvl="2"/>
            <a:r>
              <a:rPr lang="en-US"/>
              <a:t>Give away rights of first refusal or exclusivity</a:t>
            </a:r>
          </a:p>
          <a:p>
            <a:pPr lvl="1"/>
            <a:r>
              <a:rPr lang="en-US" sz="2400"/>
              <a:t>Severely underestimate the cost and time</a:t>
            </a:r>
          </a:p>
          <a:p>
            <a:pPr lvl="1"/>
            <a:r>
              <a:rPr lang="en-US" sz="2400"/>
              <a:t>Leave the numbers to somebody else</a:t>
            </a:r>
          </a:p>
          <a:p>
            <a:pPr lvl="1"/>
            <a:r>
              <a:rPr lang="en-US" sz="2400"/>
              <a:t>Waste resources</a:t>
            </a:r>
          </a:p>
          <a:p>
            <a:pPr lvl="1"/>
            <a:r>
              <a:rPr lang="en-US" sz="2400"/>
              <a:t>Give up control (legally or mentally)	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2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2428875"/>
          </a:xfrm>
        </p:spPr>
        <p:txBody>
          <a:bodyPr/>
          <a:lstStyle/>
          <a:p>
            <a:pPr lvl="1"/>
            <a:r>
              <a:rPr lang="en-US" sz="2400"/>
              <a:t>Forget that you don’t know what you don’t know</a:t>
            </a:r>
          </a:p>
          <a:p>
            <a:pPr lvl="1"/>
            <a:r>
              <a:rPr lang="en-US" sz="2400"/>
              <a:t>Over-capitalize or over-leverage</a:t>
            </a:r>
          </a:p>
          <a:p>
            <a:pPr lvl="1"/>
            <a:r>
              <a:rPr lang="en-US" sz="2400"/>
              <a:t>Under-capitalize</a:t>
            </a:r>
          </a:p>
          <a:p>
            <a:pPr lvl="1"/>
            <a:r>
              <a:rPr lang="en-US" sz="2400"/>
              <a:t>Ignore securities laws (general solicitation, filing)</a:t>
            </a:r>
          </a:p>
          <a:p>
            <a:pPr lvl="1"/>
            <a:r>
              <a:rPr lang="en-US" sz="2400"/>
              <a:t>Don’t align interests</a:t>
            </a:r>
          </a:p>
          <a:p>
            <a:pPr lvl="1"/>
            <a:r>
              <a:rPr lang="en-US" sz="2400"/>
              <a:t>Engage an estate planning lawyer</a:t>
            </a:r>
          </a:p>
        </p:txBody>
      </p:sp>
      <p:sp>
        <p:nvSpPr>
          <p:cNvPr id="3276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Top Ten (or so) Mistakes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8225"/>
            <a:ext cx="8077200" cy="476250"/>
          </a:xfrm>
        </p:spPr>
        <p:txBody>
          <a:bodyPr/>
          <a:lstStyle/>
          <a:p>
            <a:r>
              <a:rPr lang="en-US"/>
              <a:t>Applicable Laws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519613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2000"/>
              <a:t>Securities Act of 1933</a:t>
            </a:r>
          </a:p>
          <a:p>
            <a:pPr lvl="1">
              <a:lnSpc>
                <a:spcPct val="100000"/>
              </a:lnSpc>
            </a:pPr>
            <a:r>
              <a:rPr lang="en-US" sz="2000"/>
              <a:t>Securities:</a:t>
            </a:r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r>
              <a:rPr lang="en-US" sz="2000"/>
              <a:t>	“Any note, stock, bond, debenture, evidence of indebtedness…investment contract…”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100000"/>
              </a:lnSpc>
            </a:pPr>
            <a:r>
              <a:rPr lang="en-US" sz="2000"/>
              <a:t>Excludes short term note (typically less than 9 months)</a:t>
            </a:r>
          </a:p>
          <a:p>
            <a:pPr lvl="1">
              <a:lnSpc>
                <a:spcPct val="100000"/>
              </a:lnSpc>
            </a:pPr>
            <a:r>
              <a:rPr lang="en-US" sz="2000"/>
              <a:t>Securities Act – Registration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r>
              <a:rPr lang="en-US" sz="2000"/>
              <a:t>	In general:  Registration is required with the Securities and Exchange Commission for the sale of securities (</a:t>
            </a:r>
            <a:r>
              <a:rPr lang="en-US" sz="2000" u="sng"/>
              <a:t>e.g.</a:t>
            </a:r>
            <a:r>
              <a:rPr lang="en-US" sz="2000"/>
              <a:t>, an S-1)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en-US" sz="2000"/>
          </a:p>
          <a:p>
            <a:pPr lvl="1">
              <a:lnSpc>
                <a:spcPct val="100000"/>
              </a:lnSpc>
            </a:pPr>
            <a:r>
              <a:rPr lang="en-US" sz="2000"/>
              <a:t>Registration is expensive and time-consuming</a:t>
            </a:r>
          </a:p>
          <a:p>
            <a:pPr lvl="1">
              <a:lnSpc>
                <a:spcPct val="100000"/>
              </a:lnSpc>
            </a:pPr>
            <a:r>
              <a:rPr lang="en-US" sz="2000"/>
              <a:t>Objective:  Avoid registration</a:t>
            </a:r>
          </a:p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and Answers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Exemptions from Registration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3263900"/>
          </a:xfrm>
        </p:spPr>
        <p:txBody>
          <a:bodyPr/>
          <a:lstStyle/>
          <a:p>
            <a:pPr lvl="1"/>
            <a:r>
              <a:rPr lang="en-US"/>
              <a:t>Section 3(b) – Small Offering</a:t>
            </a:r>
          </a:p>
          <a:p>
            <a:pPr lvl="1"/>
            <a:r>
              <a:rPr lang="en-US"/>
              <a:t>Section 4(2) – Private Offering</a:t>
            </a:r>
          </a:p>
          <a:p>
            <a:pPr lvl="1"/>
            <a:r>
              <a:rPr lang="en-US"/>
              <a:t>Effect of Exemption</a:t>
            </a:r>
          </a:p>
          <a:p>
            <a:pPr lvl="2"/>
            <a:r>
              <a:rPr lang="en-US"/>
              <a:t>Exemption from Registration Process</a:t>
            </a:r>
          </a:p>
          <a:p>
            <a:pPr lvl="2"/>
            <a:r>
              <a:rPr lang="en-US"/>
              <a:t>No Exemption from:</a:t>
            </a:r>
          </a:p>
          <a:p>
            <a:pPr lvl="3"/>
            <a:r>
              <a:rPr lang="en-US"/>
              <a:t>Notice Filing</a:t>
            </a:r>
          </a:p>
          <a:p>
            <a:pPr lvl="3"/>
            <a:r>
              <a:rPr lang="en-US"/>
              <a:t>Fraud provisions of the Securities Act</a:t>
            </a:r>
          </a:p>
          <a:p>
            <a:pPr lvl="1"/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0138"/>
            <a:ext cx="8077200" cy="449262"/>
          </a:xfrm>
        </p:spPr>
        <p:txBody>
          <a:bodyPr/>
          <a:lstStyle/>
          <a:p>
            <a:r>
              <a:rPr lang="en-US" sz="2600"/>
              <a:t>Safe Harbor:  Regulation D</a:t>
            </a:r>
            <a:endParaRPr lang="en-US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6575"/>
            <a:ext cx="8153400" cy="4186238"/>
          </a:xfrm>
        </p:spPr>
        <p:txBody>
          <a:bodyPr/>
          <a:lstStyle/>
          <a:p>
            <a:r>
              <a:rPr lang="en-US" sz="2400"/>
              <a:t>Rule 506 (under Section 4(2)):</a:t>
            </a:r>
          </a:p>
          <a:p>
            <a:pPr lvl="1"/>
            <a:r>
              <a:rPr lang="en-US" sz="2400"/>
              <a:t>Unlimited number of Accredited Investors</a:t>
            </a:r>
          </a:p>
          <a:p>
            <a:pPr lvl="1"/>
            <a:r>
              <a:rPr lang="en-US" sz="2400"/>
              <a:t>Up to 35 Persons who are not Accredited Investors</a:t>
            </a:r>
          </a:p>
          <a:p>
            <a:pPr lvl="1">
              <a:buFont typeface="Wingdings" pitchFamily="2" charset="2"/>
              <a:buNone/>
            </a:pPr>
            <a:endParaRPr lang="en-US" sz="2200"/>
          </a:p>
          <a:p>
            <a:pPr lvl="1">
              <a:buFont typeface="Wingdings" pitchFamily="2" charset="2"/>
              <a:buNone/>
            </a:pPr>
            <a:r>
              <a:rPr lang="en-US" sz="2400"/>
              <a:t>	For Unaccredited Investors, detailed information must be provided</a:t>
            </a:r>
            <a:br>
              <a:rPr lang="en-US" sz="2400"/>
            </a:br>
            <a:endParaRPr lang="en-US" sz="2400"/>
          </a:p>
          <a:p>
            <a:r>
              <a:rPr lang="en-US" sz="2400"/>
              <a:t>Rule 504 (under Section 3(b)):</a:t>
            </a:r>
          </a:p>
          <a:p>
            <a:pPr lvl="1"/>
            <a:r>
              <a:rPr lang="en-US" sz="2400"/>
              <a:t>The aggregate offering price can not exceed $1,000,000</a:t>
            </a:r>
          </a:p>
          <a:p>
            <a:pPr lvl="1"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077200" cy="476250"/>
          </a:xfrm>
        </p:spPr>
        <p:txBody>
          <a:bodyPr/>
          <a:lstStyle/>
          <a:p>
            <a:r>
              <a:rPr lang="en-US"/>
              <a:t>Accredited Investors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5057775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en-US" sz="2400"/>
              <a:t>Natural person who, together with spouse, has a net worth of more than $1,000,000 (excluding residence); or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Natural person with individual income of at least $200,000 (or joint income with spouse of $300,000) in each of the two most recent years and has a reasonable expectation of the same income in the current year; or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Corporation or partnership not formed for the specific purpose of investing with assets in excess of $5,000,000; or</a:t>
            </a:r>
          </a:p>
          <a:p>
            <a:pPr lvl="1">
              <a:lnSpc>
                <a:spcPct val="100000"/>
              </a:lnSpc>
            </a:pPr>
            <a:r>
              <a:rPr lang="en-US" sz="2400"/>
              <a:t>Any director, executive officer or general partner of the issuer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077200" cy="860425"/>
          </a:xfrm>
        </p:spPr>
        <p:txBody>
          <a:bodyPr/>
          <a:lstStyle/>
          <a:p>
            <a:r>
              <a:rPr lang="en-US"/>
              <a:t>Common Requirements for Regulation D Exemption: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53400" cy="32702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400"/>
              <a:t>No general solicitation or general advertising (advertisement, article or media broadcast (hint:  no website ads))</a:t>
            </a:r>
          </a:p>
          <a:p>
            <a:pPr>
              <a:lnSpc>
                <a:spcPct val="85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Reasonable belief that the purchaser is purchasing for purposes of investment and not resale (hint:  get a representation)</a:t>
            </a:r>
          </a:p>
          <a:p>
            <a:pPr>
              <a:lnSpc>
                <a:spcPct val="85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r>
              <a:rPr lang="en-US" sz="2400"/>
              <a:t>File a Form D (no later than 15 days after the first sale)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333333"/>
      </a:dk2>
      <a:lt2>
        <a:srgbClr val="51626F"/>
      </a:lt2>
      <a:accent1>
        <a:srgbClr val="822433"/>
      </a:accent1>
      <a:accent2>
        <a:srgbClr val="EEAF30"/>
      </a:accent2>
      <a:accent3>
        <a:srgbClr val="FFFFFF"/>
      </a:accent3>
      <a:accent4>
        <a:srgbClr val="000000"/>
      </a:accent4>
      <a:accent5>
        <a:srgbClr val="C1ACAD"/>
      </a:accent5>
      <a:accent6>
        <a:srgbClr val="D89E2A"/>
      </a:accent6>
      <a:hlink>
        <a:srgbClr val="0094B3"/>
      </a:hlink>
      <a:folHlink>
        <a:srgbClr val="B6BF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Osak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Osaka" pitchFamily="1" charset="-128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333333"/>
        </a:dk2>
        <a:lt2>
          <a:srgbClr val="51626F"/>
        </a:lt2>
        <a:accent1>
          <a:srgbClr val="822433"/>
        </a:accent1>
        <a:accent2>
          <a:srgbClr val="EEAF30"/>
        </a:accent2>
        <a:accent3>
          <a:srgbClr val="FFFFFF"/>
        </a:accent3>
        <a:accent4>
          <a:srgbClr val="000000"/>
        </a:accent4>
        <a:accent5>
          <a:srgbClr val="C1ACAD"/>
        </a:accent5>
        <a:accent6>
          <a:srgbClr val="D89E2A"/>
        </a:accent6>
        <a:hlink>
          <a:srgbClr val="0094B3"/>
        </a:hlink>
        <a:folHlink>
          <a:srgbClr val="B6B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Osaka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Osaka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1384</Words>
  <Application>Microsoft Office PowerPoint</Application>
  <PresentationFormat>On-screen Show (4:3)</PresentationFormat>
  <Paragraphs>360</Paragraphs>
  <Slides>50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Times</vt:lpstr>
      <vt:lpstr>Osaka</vt:lpstr>
      <vt:lpstr>Arial</vt:lpstr>
      <vt:lpstr>Wingdings</vt:lpstr>
      <vt:lpstr>Helvetica</vt:lpstr>
      <vt:lpstr>blank</vt:lpstr>
      <vt:lpstr>Custom Design</vt:lpstr>
      <vt:lpstr>Adobe Photoshop Image</vt:lpstr>
      <vt:lpstr>Start-Up Funding: Avoiding the Pitfalls</vt:lpstr>
      <vt:lpstr>Agenda</vt:lpstr>
      <vt:lpstr>Funding Cycle</vt:lpstr>
      <vt:lpstr>Alternative Sources of Capital</vt:lpstr>
      <vt:lpstr>Applicable Laws</vt:lpstr>
      <vt:lpstr>Exemptions from Registration</vt:lpstr>
      <vt:lpstr>Safe Harbor:  Regulation D</vt:lpstr>
      <vt:lpstr>Accredited Investors</vt:lpstr>
      <vt:lpstr>Common Requirements for Regulation D Exemption:</vt:lpstr>
      <vt:lpstr>Blue Sky Laws (State Requirements)</vt:lpstr>
      <vt:lpstr>Jumpstart On Business Startups Act (JOBS Act)</vt:lpstr>
      <vt:lpstr>Proposed New Rule 506(c)</vt:lpstr>
      <vt:lpstr>Proposed New Rule 506(c) – Verification Obligations</vt:lpstr>
      <vt:lpstr>Bottom Line</vt:lpstr>
      <vt:lpstr>Disclosure</vt:lpstr>
      <vt:lpstr>Key Elements of Private Placement Memorandum</vt:lpstr>
      <vt:lpstr>Reason for Compliance</vt:lpstr>
      <vt:lpstr>Crowd Funding (e.g., Kickstarter)</vt:lpstr>
      <vt:lpstr>Potential Effect of JOBS Act</vt:lpstr>
      <vt:lpstr>Potential Effect of JOBS Act (cont.)</vt:lpstr>
      <vt:lpstr>Type of Security</vt:lpstr>
      <vt:lpstr>Debt</vt:lpstr>
      <vt:lpstr>Debt from Investor Perspective</vt:lpstr>
      <vt:lpstr>Collateral</vt:lpstr>
      <vt:lpstr>Common Equity</vt:lpstr>
      <vt:lpstr>Common Equity – Investor Perspective</vt:lpstr>
      <vt:lpstr>(Light) Preferred</vt:lpstr>
      <vt:lpstr>Liquidation Preferences – Downside Protection for Investors</vt:lpstr>
      <vt:lpstr>Convertible Debt</vt:lpstr>
      <vt:lpstr>Convertible Debt (cont.)</vt:lpstr>
      <vt:lpstr>Factors In Valuation</vt:lpstr>
      <vt:lpstr>Valuation</vt:lpstr>
      <vt:lpstr>Slide 32</vt:lpstr>
      <vt:lpstr>Example 1 Employee Equity</vt:lpstr>
      <vt:lpstr>Example 1 Friends and Family Round (Priced Round)</vt:lpstr>
      <vt:lpstr>Example 1 Series A Round</vt:lpstr>
      <vt:lpstr>Example 2 Initial</vt:lpstr>
      <vt:lpstr>Example 2 (Convertible Debt)</vt:lpstr>
      <vt:lpstr>Comparison of  Priced Round v. Convertible Debt</vt:lpstr>
      <vt:lpstr>Example 3 Too Much Convertible Debt</vt:lpstr>
      <vt:lpstr>Comparison</vt:lpstr>
      <vt:lpstr>Commonly Discussed Terms</vt:lpstr>
      <vt:lpstr>Commonly Discussed Terms</vt:lpstr>
      <vt:lpstr>Commonly Discussed Terms</vt:lpstr>
      <vt:lpstr>Commonly Discussed Terms</vt:lpstr>
      <vt:lpstr>Commonly Discussed Terms</vt:lpstr>
      <vt:lpstr>Bottom Line</vt:lpstr>
      <vt:lpstr>Top Ten (or so) Mistakes</vt:lpstr>
      <vt:lpstr>Top Ten (or so) Mistakes (cont.)</vt:lpstr>
      <vt:lpstr>Questions and Answers</vt:lpstr>
    </vt:vector>
  </TitlesOfParts>
  <Company>Kirkpatrick &amp; Lockhart, LLP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Money from Friends and Family; Avoiding the Pitfalls</dc:title>
  <dc:creator>skrticlp</dc:creator>
  <cp:lastModifiedBy>aponce</cp:lastModifiedBy>
  <cp:revision>68</cp:revision>
  <cp:lastPrinted>2012-09-11T11:43:59Z</cp:lastPrinted>
  <dcterms:created xsi:type="dcterms:W3CDTF">2011-09-26T13:34:25Z</dcterms:created>
  <dcterms:modified xsi:type="dcterms:W3CDTF">2012-11-30T02:27:56Z</dcterms:modified>
</cp:coreProperties>
</file>